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86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70" r:id="rId16"/>
    <p:sldId id="271" r:id="rId17"/>
    <p:sldId id="273" r:id="rId18"/>
    <p:sldId id="272" r:id="rId19"/>
    <p:sldId id="274" r:id="rId20"/>
    <p:sldId id="275" r:id="rId21"/>
    <p:sldId id="276" r:id="rId22"/>
    <p:sldId id="277" r:id="rId23"/>
    <p:sldId id="278" r:id="rId24"/>
    <p:sldId id="280" r:id="rId25"/>
    <p:sldId id="281" r:id="rId26"/>
    <p:sldId id="282" r:id="rId27"/>
    <p:sldId id="283" r:id="rId28"/>
    <p:sldId id="284" r:id="rId29"/>
    <p:sldId id="285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E0000"/>
    <a:srgbClr val="8A0000"/>
    <a:srgbClr val="000066"/>
    <a:srgbClr val="6800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28.04.2021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28.04.2021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28.04.2021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28.04.2021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28.04.2021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28.04.2021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" Target="slide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" Target="slide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slide" Target="slide6.xml"/><Relationship Id="rId4" Type="http://schemas.openxmlformats.org/officeDocument/2006/relationships/image" Target="../media/image18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26.xml"/><Relationship Id="rId3" Type="http://schemas.openxmlformats.org/officeDocument/2006/relationships/slide" Target="slide9.xml"/><Relationship Id="rId7" Type="http://schemas.openxmlformats.org/officeDocument/2006/relationships/slide" Target="slide24.xml"/><Relationship Id="rId2" Type="http://schemas.openxmlformats.org/officeDocument/2006/relationships/slide" Target="slide8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8.xml"/><Relationship Id="rId5" Type="http://schemas.openxmlformats.org/officeDocument/2006/relationships/slide" Target="slide11.xml"/><Relationship Id="rId10" Type="http://schemas.openxmlformats.org/officeDocument/2006/relationships/slide" Target="slide22.xml"/><Relationship Id="rId4" Type="http://schemas.openxmlformats.org/officeDocument/2006/relationships/slide" Target="slide10.xml"/><Relationship Id="rId9" Type="http://schemas.openxmlformats.org/officeDocument/2006/relationships/slide" Target="slide2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0" descr="ГЕРБ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Блок-схема: перфолента 4"/>
          <p:cNvSpPr/>
          <p:nvPr/>
        </p:nvSpPr>
        <p:spPr>
          <a:xfrm>
            <a:off x="2000232" y="785794"/>
            <a:ext cx="5357850" cy="3929090"/>
          </a:xfrm>
          <a:prstGeom prst="flowChartPunchedTape">
            <a:avLst/>
          </a:prstGeom>
        </p:spPr>
        <p:txBody>
          <a:bodyPr wrap="square">
            <a:prstTxWarp prst="textArchUp">
              <a:avLst/>
            </a:prstTxWarp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4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8A0000"/>
                </a:solidFill>
                <a:latin typeface="Times New Roman"/>
                <a:cs typeface="Times New Roman"/>
              </a:rPr>
              <a:t>ЭЛЕКТРОННОЕ УЧЕБНОЕ ПОСОБИЕ</a:t>
            </a:r>
          </a:p>
          <a:p>
            <a:pPr algn="ctr">
              <a:lnSpc>
                <a:spcPct val="150000"/>
              </a:lnSpc>
            </a:pPr>
            <a:r>
              <a:rPr lang="ru-RU" sz="24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8A0000"/>
                </a:solidFill>
                <a:latin typeface="Times New Roman"/>
                <a:cs typeface="Times New Roman"/>
              </a:rPr>
              <a:t>ЛЕЧЕНИЕ САХАРНОГО ДИАБЕТА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14290"/>
            <a:ext cx="9267860" cy="838200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Сахароснижающие препараты</a:t>
            </a:r>
            <a:endParaRPr lang="ru-RU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1428736"/>
            <a:ext cx="9144000" cy="30469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Снижающие ИР периферических тканей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2. Стимуляторы секреции инсулина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3. Блокаторы всасывания глюкозы в ЖКТ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4. Блокаторы обратного захвата глюкозы в почках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5. Инсулины </a:t>
            </a:r>
          </a:p>
          <a:p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AutoShape 12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305800" y="6143625"/>
            <a:ext cx="838200" cy="714375"/>
          </a:xfrm>
          <a:prstGeom prst="actionButtonForwardNext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ru-RU" sz="2400">
              <a:latin typeface="Times New Roman" pitchFamily="18" charset="0"/>
            </a:endParaRPr>
          </a:p>
        </p:txBody>
      </p:sp>
      <p:sp>
        <p:nvSpPr>
          <p:cNvPr id="2050" name="AutoShape 2" descr="https://www.singlecare.com/blog/wp-content/uploads/2019/02/Pristiq-vs-Effexor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2" name="AutoShape 4" descr="https://www.singlecare.com/blog/wp-content/uploads/2019/02/Pristiq-vs-Effexor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6" name="Picture 8" descr="https://khanty-mansysk7m.ru/wp-content/uploads/sanatorii-rossii-dlya-lecheniya-saharnogo-diabeta-uslugi-i-ozdorovlenie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488" y="4045128"/>
            <a:ext cx="5357850" cy="28128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AutoShape 6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0" y="6172200"/>
            <a:ext cx="803275" cy="685800"/>
          </a:xfrm>
          <a:prstGeom prst="actionButtonHome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ru-RU" sz="240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Снижающие </a:t>
            </a:r>
            <a:r>
              <a:rPr lang="ru-RU" sz="4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Инсулинорезистентность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периферических тканей</a:t>
            </a:r>
            <a:endParaRPr lang="ru-RU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0034" y="2000240"/>
            <a:ext cx="771530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Бигуаниды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метформин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Тиазолидиндионы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глитазоны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, ТЗД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пиоглитазон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росиглитазон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s://umedp.ru/upload/iblock/137/Shinkin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3500438"/>
            <a:ext cx="5753352" cy="33575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AutoShape 12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305800" y="6143625"/>
            <a:ext cx="838200" cy="714375"/>
          </a:xfrm>
          <a:prstGeom prst="actionButtonForwardNext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ru-RU" sz="2400">
              <a:latin typeface="Times New Roman" pitchFamily="18" charset="0"/>
            </a:endParaRPr>
          </a:p>
        </p:txBody>
      </p:sp>
      <p:sp>
        <p:nvSpPr>
          <p:cNvPr id="6" name="AutoShape 6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0" y="6172200"/>
            <a:ext cx="803275" cy="685800"/>
          </a:xfrm>
          <a:prstGeom prst="actionButtonHome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ru-RU" sz="240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2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305800" y="6143625"/>
            <a:ext cx="838200" cy="714375"/>
          </a:xfrm>
          <a:prstGeom prst="actionButtonForwardNext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ru-RU" sz="2400">
              <a:latin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28662" y="285728"/>
            <a:ext cx="706052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ЭФФЕКТЫ МЕТФОРМИНА</a:t>
            </a:r>
            <a:endParaRPr lang="ru-RU" sz="4000" b="1" dirty="0">
              <a:solidFill>
                <a:srgbClr val="C00000"/>
              </a:solidFill>
              <a:effectLst>
                <a:reflection blurRad="6350" stA="55000" endA="300" endPos="45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4282" y="1010245"/>
            <a:ext cx="8143932" cy="584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Влияние на ИР периферических тканей</a:t>
            </a:r>
          </a:p>
          <a:p>
            <a:pPr>
              <a:buFont typeface="Arial" pitchFamily="34" charset="0"/>
              <a:buChar char="•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Подавление избыточной продукции глюкозы печенью</a:t>
            </a:r>
          </a:p>
          <a:p>
            <a:pPr>
              <a:buFont typeface="Arial" pitchFamily="34" charset="0"/>
              <a:buChar char="•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Замедление всасывания глюкозы в кишечнике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Улучшает показатели липидного обмена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Влияет на реологические свойства крови и агрегацию тромбоцитов.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Снижение АД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Подавление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неферментного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гликозилирования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белков и липидов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Снижает массу тела, висцеральное ожирение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Обладает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антиоксидантными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свойствами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Угнетает дифференцировку клеток воспаления в МФ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Уменьшает поглощение липидов макрофагами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Улучшает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микроциркуляцию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Увеличивает активность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тирозинкиназы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инсулинового рецептора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Стимулирует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транслокацию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GLUT-4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 плазматическую мембрану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Увеличивает текучесть мембран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Уменьшает риск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онкопатологии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у пациентов с СД2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1538" y="285728"/>
            <a:ext cx="755059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err="1" smtClean="0">
                <a:solidFill>
                  <a:srgbClr val="C0000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Фармакокинетика</a:t>
            </a:r>
            <a:r>
              <a:rPr lang="ru-RU" sz="4000" b="1" dirty="0" smtClean="0">
                <a:solidFill>
                  <a:srgbClr val="C0000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solidFill>
                  <a:srgbClr val="C0000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метформина</a:t>
            </a:r>
            <a:endParaRPr lang="ru-RU" sz="4000" b="1" dirty="0">
              <a:solidFill>
                <a:srgbClr val="C00000"/>
              </a:solidFill>
              <a:effectLst>
                <a:reflection blurRad="6350" stA="55000" endA="300" endPos="45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0034" y="1000108"/>
            <a:ext cx="764386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Биодоступность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50-60%</a:t>
            </a:r>
          </a:p>
          <a:p>
            <a:pPr>
              <a:buFont typeface="Arial" pitchFamily="34" charset="0"/>
              <a:buChar char="•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Период полувыведения 1,5-4,9 ч</a:t>
            </a:r>
          </a:p>
          <a:p>
            <a:pPr>
              <a:buFont typeface="Arial" pitchFamily="34" charset="0"/>
              <a:buChar char="•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Практически не связывается с белками плазмы</a:t>
            </a:r>
          </a:p>
          <a:p>
            <a:pPr>
              <a:buFont typeface="Arial" pitchFamily="34" charset="0"/>
              <a:buChar char="•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Выводится почками в неизменном виде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554" name="AutoShape 2" descr="https://borimed.com/sites/default/files/2020-10/met1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6" name="AutoShape 4" descr="https://borimed.com/sites/default/files/2020-10/met1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8" name="AutoShape 6" descr="https://borimed.com/sites/default/files/2020-10/met1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3560" name="Picture 8" descr="https://moezdorovie.ru/media/big/d/b6/db6e5d3b832a2a10376d7bb7a21752a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500438"/>
            <a:ext cx="4357718" cy="27297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3562" name="AutoShape 10" descr="https://borimed.com/sites/default/files/2020-10/met1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64" name="AutoShape 12" descr="https://cachizer3.2gis.com/market/492bc2b7-e941-4b35-a9f4-a695e80a1fcc.jpg?w=108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66" name="AutoShape 14" descr="https://cachizer2.2gis.com/market/c6478151-83d4-44fe-a700-e3b6608b959b.jpg?w=108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68" name="AutoShape 16" descr="https://cachizer2.2gis.com/market/c6478151-83d4-44fe-a700-e3b6608b959b.jpg?w=108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3570" name="Picture 18" descr="https://aptstore.ru/upload/iblock/e75/e7596ada689cfe7d3d438da151ea5535.jpg"/>
          <p:cNvPicPr>
            <a:picLocks noChangeAspect="1" noChangeArrowheads="1"/>
          </p:cNvPicPr>
          <p:nvPr/>
        </p:nvPicPr>
        <p:blipFill>
          <a:blip r:embed="rId3"/>
          <a:srcRect l="857" t="20321" r="3135" b="22297"/>
          <a:stretch>
            <a:fillRect/>
          </a:stretch>
        </p:blipFill>
        <p:spPr bwMode="auto">
          <a:xfrm>
            <a:off x="4500562" y="3500438"/>
            <a:ext cx="4643438" cy="28178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5" name="AutoShape 12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305800" y="6143625"/>
            <a:ext cx="838200" cy="714375"/>
          </a:xfrm>
          <a:prstGeom prst="actionButtonForwardNext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ru-RU" sz="240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14290"/>
            <a:ext cx="8686800" cy="838200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Противопоказания к приему </a:t>
            </a:r>
            <a:r>
              <a:rPr lang="ru-RU" sz="4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метформина</a:t>
            </a:r>
            <a:endParaRPr lang="ru-RU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4282" y="1214422"/>
            <a:ext cx="9144000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ДКА, диабетическая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прекома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Креатинин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  <a:sym typeface="Symbol"/>
              </a:rPr>
              <a:t>136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мкмоль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  <a:sym typeface="Symbol"/>
              </a:rPr>
              <a:t>/л у мужчин и 110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мкмоль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  <a:sym typeface="Symbol"/>
              </a:rPr>
              <a:t>/л у женщин</a:t>
            </a:r>
          </a:p>
          <a:p>
            <a:pPr>
              <a:buFont typeface="Arial" pitchFamily="34" charset="0"/>
              <a:buChar char="•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  <a:sym typeface="Symbol"/>
              </a:rPr>
              <a:t>СКФ60 мл/мин/1,73 м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кв</a:t>
            </a:r>
            <a:endParaRPr lang="ru-RU" sz="3200" dirty="0" smtClean="0">
              <a:latin typeface="Times New Roman" pitchFamily="18" charset="0"/>
              <a:cs typeface="Times New Roman" pitchFamily="18" charset="0"/>
              <a:sym typeface="Symbol"/>
            </a:endParaRPr>
          </a:p>
          <a:p>
            <a:pPr>
              <a:buFont typeface="Arial" pitchFamily="34" charset="0"/>
              <a:buChar char="•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Острые состояния, потенциально способствующие нарушению функции почек</a:t>
            </a:r>
          </a:p>
          <a:p>
            <a:pPr>
              <a:buFont typeface="Arial" pitchFamily="34" charset="0"/>
              <a:buChar char="•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Острые/хронические заболевания, сопровождающиеся тканевой гипоксией</a:t>
            </a:r>
          </a:p>
          <a:p>
            <a:pPr>
              <a:buFont typeface="Arial" pitchFamily="34" charset="0"/>
              <a:buChar char="•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Печеночная недостаточность</a:t>
            </a:r>
          </a:p>
          <a:p>
            <a:pPr>
              <a:buFont typeface="Arial" pitchFamily="34" charset="0"/>
              <a:buChar char="•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Беременность, лактация</a:t>
            </a:r>
          </a:p>
          <a:p>
            <a:pPr>
              <a:buFont typeface="Arial" pitchFamily="34" charset="0"/>
              <a:buChar char="•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Хронический алкоголизм</a:t>
            </a:r>
          </a:p>
          <a:p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AutoShape 12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305800" y="6143625"/>
            <a:ext cx="838200" cy="714375"/>
          </a:xfrm>
          <a:prstGeom prst="actionButtonForwardNext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ru-RU" sz="240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14290"/>
            <a:ext cx="8686800" cy="838200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Глитазоны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Режим дозирования</a:t>
            </a:r>
            <a:endParaRPr lang="ru-RU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71472" y="1357298"/>
            <a:ext cx="707234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Росиглитазон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Авандия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) 4-8 мг 1 раз в день</a:t>
            </a:r>
          </a:p>
          <a:p>
            <a:pPr>
              <a:buFont typeface="Arial" pitchFamily="34" charset="0"/>
              <a:buChar char="•"/>
            </a:pP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Пиоглитазон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Актос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) от 15-30 мг до 45 мг 1 раз в день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https://diabet-expert.com/wp-content/uploads/2018/11/glitazony-prepyatstvuyut-gibeli-beta-kletok-i-sniz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3429000"/>
            <a:ext cx="7454269" cy="30718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AutoShape 12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305800" y="6143625"/>
            <a:ext cx="838200" cy="714375"/>
          </a:xfrm>
          <a:prstGeom prst="actionButtonForwardNext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ru-RU" sz="240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686800" cy="838200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Противопоказания к приему </a:t>
            </a:r>
            <a:r>
              <a:rPr lang="ru-RU" sz="4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глитазонов</a:t>
            </a:r>
            <a:endParaRPr lang="ru-RU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AutoShape 12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305800" y="6143625"/>
            <a:ext cx="838200" cy="714375"/>
          </a:xfrm>
          <a:prstGeom prst="actionButtonForwardNext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ru-RU" sz="2400">
              <a:latin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14348" y="1357298"/>
            <a:ext cx="7358114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СД1</a:t>
            </a:r>
          </a:p>
          <a:p>
            <a:pPr>
              <a:buFont typeface="Arial" pitchFamily="34" charset="0"/>
              <a:buChar char="•"/>
            </a:pP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Кетоацидоз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Сердечная недостаточность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III-IV</a:t>
            </a:r>
          </a:p>
          <a:p>
            <a:pPr>
              <a:buFont typeface="Arial" pitchFamily="34" charset="0"/>
              <a:buChar char="•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Повышение печеночных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трансаминаз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  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более чем в 2,5 раз по сравнению с верхней границей нормы</a:t>
            </a:r>
          </a:p>
          <a:p>
            <a:pPr>
              <a:buFont typeface="Arial" pitchFamily="34" charset="0"/>
              <a:buChar char="•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Беременность, лактация</a:t>
            </a:r>
          </a:p>
          <a:p>
            <a:pPr>
              <a:buFont typeface="Arial" pitchFamily="34" charset="0"/>
              <a:buChar char="•"/>
            </a:pP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686800" cy="838200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Побочные действия </a:t>
            </a:r>
            <a:r>
              <a:rPr lang="ru-RU" sz="4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глитазонов</a:t>
            </a:r>
            <a:endParaRPr lang="ru-RU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AutoShape 12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305800" y="6143625"/>
            <a:ext cx="838200" cy="714375"/>
          </a:xfrm>
          <a:prstGeom prst="actionButtonForwardNext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ru-RU" sz="2400">
              <a:latin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71472" y="1428736"/>
            <a:ext cx="742955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Увеличение риска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сердечно-сосудистых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событий (ИМ,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сердечно-сосудистая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смертность)</a:t>
            </a:r>
          </a:p>
          <a:p>
            <a:pPr>
              <a:buFont typeface="Arial" pitchFamily="34" charset="0"/>
              <a:buChar char="•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Риск сердечной недостаточности</a:t>
            </a:r>
          </a:p>
          <a:p>
            <a:pPr>
              <a:buFont typeface="Arial" pitchFamily="34" charset="0"/>
              <a:buChar char="•"/>
            </a:pP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Остеопороз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, переломы</a:t>
            </a:r>
          </a:p>
          <a:p>
            <a:pPr>
              <a:buFont typeface="Arial" pitchFamily="34" charset="0"/>
              <a:buChar char="•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Увеличение массы тела </a:t>
            </a:r>
          </a:p>
          <a:p>
            <a:pPr>
              <a:buFont typeface="Arial" pitchFamily="34" charset="0"/>
              <a:buChar char="•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Задержка жидкости</a:t>
            </a:r>
          </a:p>
          <a:p>
            <a:pPr>
              <a:buFont typeface="Arial" pitchFamily="34" charset="0"/>
              <a:buChar char="•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Периферические отеки</a:t>
            </a:r>
          </a:p>
          <a:p>
            <a:pPr>
              <a:buFont typeface="Arial" pitchFamily="34" charset="0"/>
              <a:buChar char="•"/>
            </a:pP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686800" cy="838200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Стимуляторы секреции инсулина</a:t>
            </a:r>
            <a:endParaRPr lang="ru-RU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AutoShape 12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305800" y="6143625"/>
            <a:ext cx="838200" cy="714375"/>
          </a:xfrm>
          <a:prstGeom prst="actionButtonForwardNext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ru-RU" sz="2400">
              <a:latin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0034" y="1500174"/>
            <a:ext cx="6858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1. Препараты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сульфонилмочевины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2. Глиниды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26" name="Picture 2" descr="https://cf.ppt-online.org/files/slide/v/Vf3kYtJ6znaHbg5xoFTW7svBUQLjhcruOZE4NK/slide-1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2518143"/>
            <a:ext cx="5786478" cy="433985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AutoShape 6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0" y="6172200"/>
            <a:ext cx="803275" cy="685800"/>
          </a:xfrm>
          <a:prstGeom prst="actionButtonHome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ru-RU" sz="240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14290"/>
            <a:ext cx="8686800" cy="838200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Механизм действия </a:t>
            </a:r>
            <a:r>
              <a:rPr lang="ru-RU" sz="4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сульфонилмочевины</a:t>
            </a:r>
            <a:endParaRPr lang="ru-RU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58" y="1357298"/>
            <a:ext cx="8456898" cy="47149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AutoShape 12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305800" y="6143625"/>
            <a:ext cx="838200" cy="714375"/>
          </a:xfrm>
          <a:prstGeom prst="actionButtonForwardNext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ru-RU" sz="240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alt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ЭЛЕКТРОННОЕ  УЧЕБНОЕ  ПОСОБИЕ НА  ТЕМУ: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357686" y="5214950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>
              <a:lnSpc>
                <a:spcPct val="80000"/>
              </a:lnSpc>
            </a:pPr>
            <a:r>
              <a:rPr lang="ru-RU" alt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Составитель: Галиуллина Мадина Шарафовна,</a:t>
            </a:r>
          </a:p>
          <a:p>
            <a:pPr algn="r">
              <a:lnSpc>
                <a:spcPct val="80000"/>
              </a:lnSpc>
            </a:pPr>
            <a:r>
              <a:rPr lang="ru-RU" alt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преподаватель  специальных </a:t>
            </a:r>
          </a:p>
          <a:p>
            <a:pPr algn="r">
              <a:lnSpc>
                <a:spcPct val="80000"/>
              </a:lnSpc>
            </a:pPr>
            <a:r>
              <a:rPr lang="ru-RU" alt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дисциплин высшей </a:t>
            </a:r>
          </a:p>
          <a:p>
            <a:pPr algn="r">
              <a:lnSpc>
                <a:spcPct val="80000"/>
              </a:lnSpc>
            </a:pPr>
            <a:r>
              <a:rPr lang="ru-RU" alt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квалификационной категории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28728" y="2357430"/>
            <a:ext cx="664373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Лечение сахарного диабета </a:t>
            </a:r>
            <a:endParaRPr lang="ru-RU" sz="4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14290"/>
            <a:ext cx="8686800" cy="838200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Препараты </a:t>
            </a:r>
            <a:r>
              <a:rPr lang="ru-RU" sz="4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сульфонилмочевины</a:t>
            </a:r>
            <a:endParaRPr lang="ru-RU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AutoShape 12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305800" y="6215082"/>
            <a:ext cx="838200" cy="642918"/>
          </a:xfrm>
          <a:prstGeom prst="actionButtonForwardNext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ru-RU" sz="2400">
              <a:latin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327420140"/>
              </p:ext>
            </p:extLst>
          </p:nvPr>
        </p:nvGraphicFramePr>
        <p:xfrm>
          <a:off x="357158" y="1357298"/>
          <a:ext cx="8496944" cy="47979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24336"/>
                <a:gridCol w="1800200"/>
                <a:gridCol w="1944216"/>
                <a:gridCol w="1728192"/>
              </a:tblGrid>
              <a:tr h="1143112">
                <a:tc>
                  <a:txBody>
                    <a:bodyPr/>
                    <a:lstStyle/>
                    <a:p>
                      <a:r>
                        <a:rPr lang="ru-RU" dirty="0" smtClean="0"/>
                        <a:t>МНН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Масса таблетки, мг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Суточная доза, </a:t>
                      </a:r>
                    </a:p>
                    <a:p>
                      <a:r>
                        <a:rPr lang="ru-RU" dirty="0" smtClean="0"/>
                        <a:t>мг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Кратность </a:t>
                      </a:r>
                    </a:p>
                    <a:p>
                      <a:r>
                        <a:rPr lang="ru-RU" dirty="0" smtClean="0"/>
                        <a:t>приема</a:t>
                      </a:r>
                      <a:endParaRPr lang="ru-RU" dirty="0"/>
                    </a:p>
                  </a:txBody>
                  <a:tcPr/>
                </a:tc>
              </a:tr>
              <a:tr h="577448">
                <a:tc>
                  <a:txBody>
                    <a:bodyPr/>
                    <a:lstStyle/>
                    <a:p>
                      <a:r>
                        <a:rPr lang="ru-RU" dirty="0" smtClean="0"/>
                        <a:t>Глибенкламид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2,5-20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</a:tr>
              <a:tr h="628524">
                <a:tc>
                  <a:txBody>
                    <a:bodyPr/>
                    <a:lstStyle/>
                    <a:p>
                      <a:r>
                        <a:rPr lang="ru-RU" dirty="0" smtClean="0"/>
                        <a:t>Глибенкламид </a:t>
                      </a:r>
                      <a:r>
                        <a:rPr lang="ru-RU" dirty="0" err="1" smtClean="0"/>
                        <a:t>микронизированный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1,75</a:t>
                      </a:r>
                    </a:p>
                    <a:p>
                      <a:r>
                        <a:rPr lang="ru-RU" dirty="0" smtClean="0"/>
                        <a:t>3,5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1,75-14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</a:tr>
              <a:tr h="577448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Гликлазид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40-320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</a:tr>
              <a:tr h="577448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Гликзазид</a:t>
                      </a:r>
                      <a:r>
                        <a:rPr lang="ru-RU" baseline="0" dirty="0" smtClean="0"/>
                        <a:t> МВ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30, 60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30-120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</a:tr>
              <a:tr h="704916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Глимипирид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1,2,3,4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1-8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</a:tr>
              <a:tr h="577448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Гликвидон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120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15-120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2-3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AutoShape 6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0" y="6172200"/>
            <a:ext cx="803275" cy="685800"/>
          </a:xfrm>
          <a:prstGeom prst="actionButtonHome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ru-RU" sz="240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2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305800" y="6143625"/>
            <a:ext cx="838200" cy="714375"/>
          </a:xfrm>
          <a:prstGeom prst="actionButtonForwardNext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ru-RU" sz="2400">
              <a:latin typeface="Times New Roman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214282" y="1643050"/>
          <a:ext cx="8715436" cy="43912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57718"/>
                <a:gridCol w="4357718"/>
              </a:tblGrid>
              <a:tr h="946998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Побочные действия препаратов </a:t>
                      </a:r>
                      <a:r>
                        <a:rPr lang="ru-RU" sz="2000" b="1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сульфонилмочевины</a:t>
                      </a:r>
                      <a:endParaRPr lang="ru-RU" sz="20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Противопоказания к приему </a:t>
                      </a:r>
                      <a:r>
                        <a:rPr lang="ru-RU" sz="20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препаратов </a:t>
                      </a:r>
                      <a:r>
                        <a:rPr lang="ru-RU" sz="2000" b="1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сульфонилмочевины</a:t>
                      </a:r>
                      <a:endParaRPr lang="ru-RU" sz="20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196406"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2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Гипогликемя</a:t>
                      </a:r>
                      <a:endParaRPr lang="ru-RU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Прибавка массы тела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Повышение </a:t>
                      </a:r>
                      <a:r>
                        <a:rPr lang="ru-RU" sz="2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сердечно-сосудистых</a:t>
                      </a:r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 рисков (подавление эффекта ишемического </a:t>
                      </a:r>
                      <a:r>
                        <a:rPr lang="ru-RU" sz="2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прекондиционирования</a:t>
                      </a:r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indent="-457200" algn="l">
                        <a:buFont typeface="Arial" panose="020B0604020202020204" pitchFamily="34" charset="0"/>
                        <a:buChar char="•"/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СД1</a:t>
                      </a:r>
                    </a:p>
                    <a:p>
                      <a:pPr marL="457200" indent="-457200" algn="l">
                        <a:buFont typeface="Arial" panose="020B0604020202020204" pitchFamily="34" charset="0"/>
                        <a:buChar char="•"/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Диабет после </a:t>
                      </a:r>
                      <a:r>
                        <a:rPr lang="ru-RU" sz="20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панкреатэктомии</a:t>
                      </a:r>
                      <a:endParaRPr lang="ru-RU" sz="20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457200" indent="-457200" algn="l">
                        <a:buFont typeface="Arial" panose="020B0604020202020204" pitchFamily="34" charset="0"/>
                        <a:buChar char="•"/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Острая декомпенсация обмена веществ с </a:t>
                      </a:r>
                      <a:r>
                        <a:rPr lang="ru-RU" sz="20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кетоацидозом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или без него</a:t>
                      </a:r>
                    </a:p>
                    <a:p>
                      <a:pPr marL="457200" indent="-457200" algn="l">
                        <a:buFont typeface="Arial" panose="020B0604020202020204" pitchFamily="34" charset="0"/>
                        <a:buChar char="•"/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Тяжелая почечная или печеночная недостаточность</a:t>
                      </a:r>
                    </a:p>
                    <a:p>
                      <a:pPr marL="457200" indent="-457200" algn="l">
                        <a:buFont typeface="Arial" panose="020B0604020202020204" pitchFamily="34" charset="0"/>
                        <a:buChar char="•"/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Беременность, лактация</a:t>
                      </a:r>
                    </a:p>
                    <a:p>
                      <a:pPr marL="457200" indent="-457200" algn="l">
                        <a:buFont typeface="Arial" panose="020B0604020202020204" pitchFamily="34" charset="0"/>
                        <a:buChar char="•"/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Индивидуальная непереносимость</a:t>
                      </a:r>
                    </a:p>
                    <a:p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142976" y="0"/>
            <a:ext cx="7143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ПРЕПАРАТЫ СУЛЬФОНИЛМОЧЕВИНЫ</a:t>
            </a:r>
            <a:endParaRPr lang="ru-RU" sz="4000" dirty="0">
              <a:solidFill>
                <a:srgbClr val="C00000"/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686800" cy="838200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Глиниды</a:t>
            </a:r>
            <a:endParaRPr lang="ru-RU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AutoShape 12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305800" y="6143625"/>
            <a:ext cx="838200" cy="714375"/>
          </a:xfrm>
          <a:prstGeom prst="actionButtonForwardNext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ru-RU" sz="2400">
              <a:latin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034274297"/>
              </p:ext>
            </p:extLst>
          </p:nvPr>
        </p:nvGraphicFramePr>
        <p:xfrm>
          <a:off x="500034" y="1071546"/>
          <a:ext cx="7748364" cy="55811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82788"/>
                <a:gridCol w="2582788"/>
                <a:gridCol w="2582788"/>
              </a:tblGrid>
              <a:tr h="521422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Параметры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err="1" smtClean="0"/>
                        <a:t>Репаглинид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err="1" smtClean="0"/>
                        <a:t>Натеглинид</a:t>
                      </a:r>
                      <a:endParaRPr lang="ru-RU" sz="2800" dirty="0"/>
                    </a:p>
                  </a:txBody>
                  <a:tcPr/>
                </a:tc>
              </a:tr>
              <a:tr h="1316805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Начальная суточная</a:t>
                      </a:r>
                      <a:r>
                        <a:rPr lang="ru-RU" sz="2800" baseline="0" dirty="0" smtClean="0"/>
                        <a:t> </a:t>
                      </a:r>
                      <a:r>
                        <a:rPr lang="ru-RU" sz="2800" dirty="0" smtClean="0"/>
                        <a:t>доза, мг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0,5-1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60</a:t>
                      </a:r>
                      <a:endParaRPr lang="ru-RU" sz="2800" dirty="0"/>
                    </a:p>
                  </a:txBody>
                  <a:tcPr/>
                </a:tc>
              </a:tr>
              <a:tr h="1316805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Максимальная</a:t>
                      </a:r>
                      <a:r>
                        <a:rPr lang="ru-RU" sz="2800" baseline="0" dirty="0" smtClean="0"/>
                        <a:t> р</a:t>
                      </a:r>
                      <a:r>
                        <a:rPr lang="ru-RU" sz="2800" dirty="0" smtClean="0"/>
                        <a:t>азовая доза, мг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4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120</a:t>
                      </a:r>
                      <a:endParaRPr lang="ru-RU" sz="2800" dirty="0"/>
                    </a:p>
                  </a:txBody>
                  <a:tcPr/>
                </a:tc>
              </a:tr>
              <a:tr h="912489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Кратность приема в день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3-4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3-4</a:t>
                      </a:r>
                      <a:endParaRPr lang="ru-RU" sz="2800" dirty="0"/>
                    </a:p>
                  </a:txBody>
                  <a:tcPr/>
                </a:tc>
              </a:tr>
              <a:tr h="1316805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Путь выведения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90% через ЖКТ,</a:t>
                      </a:r>
                      <a:r>
                        <a:rPr lang="ru-RU" sz="2800" baseline="0" dirty="0" smtClean="0"/>
                        <a:t> 10% с мочой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80% с мочой</a:t>
                      </a:r>
                      <a:endParaRPr lang="ru-RU" sz="2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AutoShape 6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0" y="6172200"/>
            <a:ext cx="803275" cy="685800"/>
          </a:xfrm>
          <a:prstGeom prst="actionButtonHome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ru-RU" sz="240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Показания к приему </a:t>
            </a:r>
            <a:r>
              <a:rPr lang="ru-RU" sz="4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глинидов</a:t>
            </a:r>
            <a:endParaRPr lang="ru-RU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AutoShape 12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305800" y="6143625"/>
            <a:ext cx="838200" cy="714375"/>
          </a:xfrm>
          <a:prstGeom prst="actionButtonForwardNext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ru-RU" sz="2400">
              <a:latin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5720" y="1428736"/>
            <a:ext cx="857256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Впервые выявленный СД с признаками недостаточной секреции инсулина (без избыточной массы тела)</a:t>
            </a:r>
          </a:p>
          <a:p>
            <a:pPr>
              <a:buFont typeface="Arial" pitchFamily="34" charset="0"/>
              <a:buChar char="•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СД2 с выраженной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постпрандиальной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гипергликемией</a:t>
            </a:r>
          </a:p>
          <a:p>
            <a:pPr>
              <a:buFont typeface="Arial" pitchFamily="34" charset="0"/>
              <a:buChar char="•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СД2 при непереносимости других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сахароснижающих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препаратов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794" name="AutoShape 2" descr="https://img.ezdiabetes.com/img/diabet24-2019/kak-izbavitsya-ot-zuda-pri-diabete-osnovnie-podhodi-k-lecheniyu-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3796" name="Picture 4" descr="https://ledzakaz.ru/wp-content/uploads/1-1132.jpg"/>
          <p:cNvPicPr>
            <a:picLocks noChangeAspect="1" noChangeArrowheads="1"/>
          </p:cNvPicPr>
          <p:nvPr/>
        </p:nvPicPr>
        <p:blipFill>
          <a:blip r:embed="rId2"/>
          <a:srcRect l="11194" t="23490" r="12686" b="24496"/>
          <a:stretch>
            <a:fillRect/>
          </a:stretch>
        </p:blipFill>
        <p:spPr bwMode="auto">
          <a:xfrm>
            <a:off x="214282" y="4929199"/>
            <a:ext cx="4071966" cy="192880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3798" name="Picture 6" descr="https://www.km.ru/sites/default/files/imagecache/620/megabook/health/data/pic/star120.jpg"/>
          <p:cNvPicPr>
            <a:picLocks noChangeAspect="1" noChangeArrowheads="1"/>
          </p:cNvPicPr>
          <p:nvPr/>
        </p:nvPicPr>
        <p:blipFill>
          <a:blip r:embed="rId3"/>
          <a:srcRect b="30000"/>
          <a:stretch>
            <a:fillRect/>
          </a:stretch>
        </p:blipFill>
        <p:spPr bwMode="auto">
          <a:xfrm>
            <a:off x="4500562" y="4807716"/>
            <a:ext cx="3143272" cy="20502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Блокаторы всасывания глюкозы в Ж</a:t>
            </a:r>
            <a:r>
              <a:rPr lang="ru-RU" sz="4000" b="1" dirty="0" smtClean="0">
                <a:solidFill>
                  <a:srgbClr val="9E0000"/>
                </a:solidFill>
                <a:latin typeface="Times New Roman" pitchFamily="18" charset="0"/>
                <a:cs typeface="Times New Roman" pitchFamily="18" charset="0"/>
              </a:rPr>
              <a:t>КТ</a:t>
            </a:r>
            <a:endParaRPr lang="ru-RU" sz="4000" b="1" dirty="0">
              <a:solidFill>
                <a:srgbClr val="9E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AutoShape 12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305800" y="6143625"/>
            <a:ext cx="838200" cy="714375"/>
          </a:xfrm>
          <a:prstGeom prst="actionButtonForwardNext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ru-RU" sz="2400">
              <a:latin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71472" y="1500174"/>
            <a:ext cx="528641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Акарбоза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Миглитол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Воглибоза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1748" name="Picture 4" descr="https://5.imimg.com/data5/LX/OX/QR/SELLER-3527263/miglitol-25-mg-tabs-250x250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48" y="4000504"/>
            <a:ext cx="3643338" cy="3264432"/>
          </a:xfrm>
          <a:prstGeom prst="rect">
            <a:avLst/>
          </a:prstGeom>
          <a:noFill/>
        </p:spPr>
      </p:pic>
      <p:pic>
        <p:nvPicPr>
          <p:cNvPr id="31750" name="Picture 6" descr="https://fflr.ru/wp-content/uploads/2019/06/vafile-zu-564x57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3" y="1857364"/>
            <a:ext cx="4575213" cy="19669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1752" name="Picture 8" descr="https://diabetes-education.net/wp-content/img/kak-pravilno-ispolzovat-preparat-ksenalten-28.jpg"/>
          <p:cNvPicPr>
            <a:picLocks noChangeAspect="1" noChangeArrowheads="1"/>
          </p:cNvPicPr>
          <p:nvPr/>
        </p:nvPicPr>
        <p:blipFill>
          <a:blip r:embed="rId4"/>
          <a:srcRect l="16071" r="15357"/>
          <a:stretch>
            <a:fillRect/>
          </a:stretch>
        </p:blipFill>
        <p:spPr bwMode="auto">
          <a:xfrm>
            <a:off x="357158" y="3071810"/>
            <a:ext cx="3918880" cy="342899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AutoShape 6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0" y="6172200"/>
            <a:ext cx="803275" cy="685800"/>
          </a:xfrm>
          <a:prstGeom prst="actionButtonHome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ru-RU" sz="240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14290"/>
            <a:ext cx="8686800" cy="838200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Противопоказания к назначению </a:t>
            </a:r>
            <a:r>
              <a:rPr lang="ru-RU" sz="4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акарбозы</a:t>
            </a:r>
            <a:endParaRPr lang="ru-RU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AutoShape 12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305800" y="6143625"/>
            <a:ext cx="838200" cy="714375"/>
          </a:xfrm>
          <a:prstGeom prst="actionButtonForwardNext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ru-RU" sz="2400">
              <a:latin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0034" y="1500174"/>
            <a:ext cx="785818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Заболевания кишечника с нарушением всасывания</a:t>
            </a:r>
          </a:p>
          <a:p>
            <a:pPr>
              <a:buFont typeface="Arial" pitchFamily="34" charset="0"/>
              <a:buChar char="•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Дивертикулы, трещины, язвы, стенозы ЖКТ</a:t>
            </a:r>
          </a:p>
          <a:p>
            <a:pPr>
              <a:buFont typeface="Arial" pitchFamily="34" charset="0"/>
              <a:buChar char="•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Гастрокардиальный синдром</a:t>
            </a:r>
          </a:p>
          <a:p>
            <a:pPr>
              <a:buFont typeface="Arial" pitchFamily="34" charset="0"/>
              <a:buChar char="•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Беременность, лактация</a:t>
            </a:r>
          </a:p>
          <a:p>
            <a:pPr>
              <a:buFont typeface="Arial" pitchFamily="34" charset="0"/>
              <a:buChar char="•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Детский возраст</a:t>
            </a:r>
          </a:p>
          <a:p>
            <a:pPr>
              <a:buFont typeface="Arial" pitchFamily="34" charset="0"/>
              <a:buChar char="•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Повышенная чувствительность к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акарбозе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Блокаторы обратного захвата глюкозы в почках</a:t>
            </a:r>
            <a:endParaRPr lang="ru-RU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AutoShape 12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305800" y="6143625"/>
            <a:ext cx="838200" cy="714375"/>
          </a:xfrm>
          <a:prstGeom prst="actionButtonForwardNext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ru-RU" sz="2400">
              <a:latin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1643050"/>
            <a:ext cx="885828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Дапаглифлозин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селективный обратимый ингибитор натрий - глюкозного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котранспортера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2-го типа.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986" name="Picture 2" descr="https://labuda.blog/wp-content/uploads/2020/10/01fd4482351d4627029bf21b3cd82066.jpg"/>
          <p:cNvPicPr>
            <a:picLocks noChangeAspect="1" noChangeArrowheads="1"/>
          </p:cNvPicPr>
          <p:nvPr/>
        </p:nvPicPr>
        <p:blipFill>
          <a:blip r:embed="rId2"/>
          <a:srcRect t="10127" b="13924"/>
          <a:stretch>
            <a:fillRect/>
          </a:stretch>
        </p:blipFill>
        <p:spPr bwMode="auto">
          <a:xfrm>
            <a:off x="2214546" y="3222800"/>
            <a:ext cx="4786346" cy="3635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AutoShape 6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0" y="6172200"/>
            <a:ext cx="803275" cy="685800"/>
          </a:xfrm>
          <a:prstGeom prst="actionButtonHome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ru-RU" sz="240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85728"/>
            <a:ext cx="8686800" cy="838200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Противопоказания к приему </a:t>
            </a:r>
            <a:r>
              <a:rPr lang="ru-RU" sz="4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дапаглифлозина</a:t>
            </a:r>
            <a:endParaRPr lang="ru-RU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AutoShape 12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358214" y="6215082"/>
            <a:ext cx="785786" cy="642918"/>
          </a:xfrm>
          <a:prstGeom prst="actionButtonForwardNext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ru-RU" sz="2400">
              <a:latin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1285860"/>
            <a:ext cx="8643998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Повышенная индивидуальная чувствительность к любому компоненту препарата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СД1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ДКА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СКФ&lt; 60 мл/мин/1,73 м2 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Наследственная непереносимость лактозы, недостаточность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лактазы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глюкозо-галактозная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непереносимость.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Беременность и лактация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Детский возраст до 18 лет (безопасность и эффективность не изучены).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Пациенты, принимающие «петлевые»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диуретики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или со сниженным объемом циркулирующей крови, например, вследствие острых заболеваний (таких как желудочно-кишечные заболевания).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Пожилые пациенты в возрасте 75 лет и старше (для начала терапии).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 ОСТОРОЖНОСТЬЮ: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печеночная недостаточность тяжелой степени, инфекции мочевыделительной системы, риск снижения объема циркулирующей крови, пожилые пациенты, хроническая сердечная недостаточность, повышенное значение гематокрита.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14356"/>
            <a:ext cx="9144000" cy="838200"/>
          </a:xfrm>
        </p:spPr>
        <p:txBody>
          <a:bodyPr>
            <a:noAutofit/>
          </a:bodyPr>
          <a:lstStyle/>
          <a:p>
            <a:pPr algn="ctr"/>
            <a:r>
              <a:rPr lang="ru-RU" sz="3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Рекомендации по назначению </a:t>
            </a:r>
            <a:r>
              <a:rPr lang="ru-RU" sz="3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сахароснижающих</a:t>
            </a:r>
            <a:r>
              <a:rPr lang="ru-RU" sz="3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препаратов</a:t>
            </a:r>
            <a:endParaRPr lang="ru-RU" sz="3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AutoShape 12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305800" y="6143625"/>
            <a:ext cx="838200" cy="714375"/>
          </a:xfrm>
          <a:prstGeom prst="actionButtonForwardNext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ru-RU" sz="2400">
              <a:latin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42910" y="2071678"/>
            <a:ext cx="2143140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HbA1c 6,5%-7,5%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85720" y="3500438"/>
            <a:ext cx="2786082" cy="17859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Монготерапия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Ингибиторы ДПП-4</a:t>
            </a:r>
          </a:p>
          <a:p>
            <a:pPr algn="ctr"/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Метформин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Глитазоны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Акарбоза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трелка вниз 6"/>
          <p:cNvSpPr/>
          <p:nvPr/>
        </p:nvSpPr>
        <p:spPr>
          <a:xfrm>
            <a:off x="1571604" y="3143248"/>
            <a:ext cx="357190" cy="3571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214678" y="4500570"/>
            <a:ext cx="3357586" cy="20002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Комбинация 2 препаратов:</a:t>
            </a:r>
          </a:p>
          <a:p>
            <a:pPr marL="342900" indent="-342900" algn="ctr">
              <a:buAutoNum type="arabicPeriod"/>
            </a:pP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Метформин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или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глитазон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>
              <a:buAutoNum type="arabicPeriod"/>
            </a:pP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Инкретин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секретагог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500430" y="2071678"/>
            <a:ext cx="2229398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HbA1c 7,6%-9,0%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429388" y="2000240"/>
            <a:ext cx="2085952" cy="10660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HbA1c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  <a:sym typeface="Symbol"/>
              </a:rPr>
              <a:t>9,0%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643702" y="3866105"/>
            <a:ext cx="2222501" cy="106309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Инсулинотерапия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трелка вниз 11"/>
          <p:cNvSpPr/>
          <p:nvPr/>
        </p:nvSpPr>
        <p:spPr>
          <a:xfrm>
            <a:off x="4714876" y="3143248"/>
            <a:ext cx="357190" cy="129842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 стрелкой 12"/>
          <p:cNvCxnSpPr/>
          <p:nvPr/>
        </p:nvCxnSpPr>
        <p:spPr>
          <a:xfrm rot="5400000">
            <a:off x="5393537" y="3107529"/>
            <a:ext cx="1500198" cy="1285884"/>
          </a:xfrm>
          <a:prstGeom prst="straightConnector1">
            <a:avLst/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Стрелка вниз 14"/>
          <p:cNvSpPr/>
          <p:nvPr/>
        </p:nvSpPr>
        <p:spPr>
          <a:xfrm>
            <a:off x="7643834" y="3143248"/>
            <a:ext cx="368684" cy="67086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714348" y="5357826"/>
            <a:ext cx="2214562" cy="1323439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 неэффективности терапии через 2-3 мес.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AutoShape 12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305800" y="6143625"/>
            <a:ext cx="838200" cy="714375"/>
          </a:xfrm>
          <a:prstGeom prst="actionButtonForwardNext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ru-RU" sz="240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4282" y="428604"/>
            <a:ext cx="8643998" cy="57061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indent="-274320" algn="ctr">
              <a:lnSpc>
                <a:spcPct val="80000"/>
              </a:lnSpc>
              <a:spcBef>
                <a:spcPct val="40000"/>
              </a:spcBef>
              <a:buClr>
                <a:schemeClr val="accent3"/>
              </a:buClr>
              <a:defRPr/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Учебный материал представлен в соответствии с требованиями Федерального государственного образовательного стандарта </a:t>
            </a:r>
          </a:p>
          <a:p>
            <a:pPr algn="ctr">
              <a:lnSpc>
                <a:spcPct val="120000"/>
              </a:lnSpc>
              <a:buFont typeface="Wingdings 2" pitchFamily="18" charset="2"/>
              <a:buNone/>
              <a:defRPr/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 ПМ.02. ЛЕЧЕБНАЯ ДЕЯТЕЛЬНОСТЬ</a:t>
            </a:r>
          </a:p>
          <a:p>
            <a:pPr algn="ctr">
              <a:lnSpc>
                <a:spcPct val="120000"/>
              </a:lnSpc>
              <a:buFont typeface="Wingdings 2" pitchFamily="18" charset="2"/>
              <a:buNone/>
              <a:defRPr/>
            </a:pPr>
            <a:r>
              <a:rPr lang="tt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МДК 02.01. Лечение пациентов терапевтического профеля </a:t>
            </a:r>
          </a:p>
          <a:p>
            <a:pPr algn="ctr">
              <a:lnSpc>
                <a:spcPct val="120000"/>
              </a:lnSpc>
              <a:buFont typeface="Wingdings 2" pitchFamily="18" charset="2"/>
              <a:buNone/>
              <a:defRPr/>
            </a:pPr>
            <a:r>
              <a:rPr lang="tt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Тема 1: ОСУ за пациентами терапевтического профеля</a:t>
            </a:r>
            <a:endParaRPr lang="ru-RU" sz="2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indent="-274320" algn="ctr">
              <a:lnSpc>
                <a:spcPct val="120000"/>
              </a:lnSpc>
              <a:spcBef>
                <a:spcPct val="40000"/>
              </a:spcBef>
              <a:buClr>
                <a:schemeClr val="accent3"/>
              </a:buClr>
              <a:defRPr/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 специальности 31.02.01. Лечебное дело</a:t>
            </a:r>
          </a:p>
          <a:p>
            <a:pPr marL="274320" indent="-274320" algn="ctr">
              <a:lnSpc>
                <a:spcPct val="80000"/>
              </a:lnSpc>
              <a:spcBef>
                <a:spcPct val="40000"/>
              </a:spcBef>
              <a:buClr>
                <a:schemeClr val="accent3"/>
              </a:buClr>
              <a:defRPr/>
            </a:pPr>
            <a:endParaRPr lang="ru-RU" sz="2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indent="-274320" algn="ctr">
              <a:lnSpc>
                <a:spcPct val="80000"/>
              </a:lnSpc>
              <a:spcBef>
                <a:spcPct val="40000"/>
              </a:spcBef>
              <a:buClr>
                <a:schemeClr val="accent3"/>
              </a:buClr>
              <a:defRPr/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Учебный материал, представленный в электронном виде, предназначен для проведения теоретических и практических занятий с использованием интерактивной доски.</a:t>
            </a:r>
          </a:p>
          <a:p>
            <a:pPr marL="274320" indent="-274320" algn="ctr">
              <a:lnSpc>
                <a:spcPct val="80000"/>
              </a:lnSpc>
              <a:spcBef>
                <a:spcPct val="40000"/>
              </a:spcBef>
              <a:buClr>
                <a:schemeClr val="accent3"/>
              </a:buClr>
              <a:defRPr/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Возможно использование данного учебного материала и в других режимах представления: с монитора компьютера или мультимедийным проектированием на экран.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57200"/>
            <a:ext cx="9501222" cy="838200"/>
          </a:xfrm>
        </p:spPr>
        <p:txBody>
          <a:bodyPr>
            <a:noAutofit/>
          </a:bodyPr>
          <a:lstStyle/>
          <a:p>
            <a:pPr algn="ctr"/>
            <a:r>
              <a:rPr lang="ru-RU" alt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Условное  обозначение  управляющих  кнопок: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85852" y="1595021"/>
            <a:ext cx="764386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indent="-274320">
              <a:spcBef>
                <a:spcPct val="50000"/>
              </a:spcBef>
              <a:buClr>
                <a:schemeClr val="accent3"/>
              </a:buClr>
              <a:buFontTx/>
              <a:buChar char="-"/>
              <a:defRPr/>
            </a:pPr>
            <a:r>
              <a:rPr lang="ru-RU" altLang="ru-RU" sz="3200" b="1" dirty="0" smtClean="0">
                <a:latin typeface="Times New Roman" pitchFamily="18" charset="0"/>
                <a:cs typeface="Times New Roman" pitchFamily="18" charset="0"/>
              </a:rPr>
              <a:t>переход  на  предыдущий  слайд</a:t>
            </a:r>
          </a:p>
          <a:p>
            <a:pPr marL="274320" indent="-274320">
              <a:spcBef>
                <a:spcPct val="50000"/>
              </a:spcBef>
              <a:buClr>
                <a:schemeClr val="accent3"/>
              </a:buClr>
              <a:buFontTx/>
              <a:buChar char="-"/>
              <a:defRPr/>
            </a:pPr>
            <a:endParaRPr lang="ru-RU" alt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274320" indent="-274320">
              <a:spcBef>
                <a:spcPct val="50000"/>
              </a:spcBef>
              <a:buClr>
                <a:schemeClr val="accent3"/>
              </a:buClr>
              <a:buFontTx/>
              <a:buChar char="-"/>
              <a:defRPr/>
            </a:pPr>
            <a:r>
              <a:rPr lang="ru-RU" altLang="ru-RU" sz="3200" b="1" dirty="0" smtClean="0">
                <a:latin typeface="Times New Roman" pitchFamily="18" charset="0"/>
                <a:cs typeface="Times New Roman" pitchFamily="18" charset="0"/>
              </a:rPr>
              <a:t>переход  на  следующий  слайд</a:t>
            </a:r>
          </a:p>
          <a:p>
            <a:pPr marL="274320" indent="-274320">
              <a:spcBef>
                <a:spcPct val="50000"/>
              </a:spcBef>
              <a:buClr>
                <a:schemeClr val="accent3"/>
              </a:buClr>
              <a:buFontTx/>
              <a:buChar char="-"/>
              <a:defRPr/>
            </a:pPr>
            <a:endParaRPr lang="ru-RU" alt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274320" indent="-274320">
              <a:spcBef>
                <a:spcPct val="50000"/>
              </a:spcBef>
              <a:buClr>
                <a:schemeClr val="accent3"/>
              </a:buClr>
              <a:buFontTx/>
              <a:buChar char="-"/>
              <a:defRPr/>
            </a:pPr>
            <a:r>
              <a:rPr lang="ru-RU" altLang="ru-RU" sz="3200" b="1" dirty="0" smtClean="0">
                <a:latin typeface="Times New Roman" pitchFamily="18" charset="0"/>
                <a:cs typeface="Times New Roman" pitchFamily="18" charset="0"/>
              </a:rPr>
              <a:t>возврат  на  содержание и/или классификацию</a:t>
            </a:r>
            <a:endParaRPr lang="ru-RU" altLang="ru-RU" sz="32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marL="274320" indent="-274320">
              <a:spcBef>
                <a:spcPct val="50000"/>
              </a:spcBef>
              <a:buClr>
                <a:schemeClr val="accent3"/>
              </a:buClr>
              <a:defRPr/>
            </a:pPr>
            <a:r>
              <a:rPr lang="ru-RU" altLang="ru-RU" sz="3200" b="1" u="sng" dirty="0" smtClean="0">
                <a:latin typeface="Times New Roman" pitchFamily="18" charset="0"/>
                <a:cs typeface="Times New Roman" pitchFamily="18" charset="0"/>
              </a:rPr>
              <a:t>Подчеркивание  слов</a:t>
            </a:r>
            <a:r>
              <a:rPr lang="ru-RU" altLang="ru-RU" sz="3200" b="1" dirty="0" smtClean="0">
                <a:latin typeface="Times New Roman" pitchFamily="18" charset="0"/>
                <a:cs typeface="Times New Roman" pitchFamily="18" charset="0"/>
              </a:rPr>
              <a:t>   является  гиперссылкой</a:t>
            </a:r>
          </a:p>
        </p:txBody>
      </p:sp>
      <p:sp>
        <p:nvSpPr>
          <p:cNvPr id="5" name="AutoShape 4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428596" y="1643050"/>
            <a:ext cx="762000" cy="685800"/>
          </a:xfrm>
          <a:prstGeom prst="actionButtonBackPrevious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ru-RU" sz="2400">
              <a:latin typeface="Times New Roman" pitchFamily="18" charset="0"/>
            </a:endParaRPr>
          </a:p>
        </p:txBody>
      </p:sp>
      <p:sp>
        <p:nvSpPr>
          <p:cNvPr id="6" name="AutoShape 5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428596" y="3143248"/>
            <a:ext cx="762000" cy="685800"/>
          </a:xfrm>
          <a:prstGeom prst="actionButtonForwardNext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ru-RU" sz="2400">
              <a:latin typeface="Times New Roman" pitchFamily="18" charset="0"/>
            </a:endParaRPr>
          </a:p>
        </p:txBody>
      </p:sp>
      <p:sp>
        <p:nvSpPr>
          <p:cNvPr id="7" name="AutoShape 6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428596" y="4572008"/>
            <a:ext cx="803275" cy="685800"/>
          </a:xfrm>
          <a:prstGeom prst="actionButtonHome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ru-RU" sz="2400">
              <a:latin typeface="Times New Roman" pitchFamily="18" charset="0"/>
            </a:endParaRPr>
          </a:p>
        </p:txBody>
      </p:sp>
      <p:sp>
        <p:nvSpPr>
          <p:cNvPr id="8" name="AutoShape 12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305800" y="6143625"/>
            <a:ext cx="838200" cy="714375"/>
          </a:xfrm>
          <a:prstGeom prst="actionButtonForwardNext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ru-RU" sz="240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2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501090" y="6286520"/>
            <a:ext cx="642910" cy="571480"/>
          </a:xfrm>
          <a:prstGeom prst="actionButtonForwardNext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ru-RU" sz="2400">
              <a:latin typeface="Times New Roman" pitchFamily="18" charset="0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85720" y="0"/>
            <a:ext cx="8686800" cy="838200"/>
          </a:xfrm>
        </p:spPr>
        <p:txBody>
          <a:bodyPr>
            <a:noAutofit/>
          </a:bodyPr>
          <a:lstStyle/>
          <a:p>
            <a:pPr algn="ctr"/>
            <a:r>
              <a:rPr lang="ru-RU" sz="4000" b="1" cap="none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Требования к подготовке студентов </a:t>
            </a:r>
            <a:endParaRPr lang="ru-RU" sz="4000" b="1" cap="none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0" y="3718679"/>
            <a:ext cx="9144000" cy="313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Студент</a:t>
            </a: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должен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уметь:    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-проводить дифференциальную диагностику заболеваний;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-определять тактику ведения пациента;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-назначать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немедикаментозное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медикаментозное лечение;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-определять показания, противопоказания к применению лекарственных средств;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-применять лекарственные средства пациентам различных возрастных групп;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-определять показания к госпитализации пациента и организовывать транспортировку в лечебно- профилактическое учреждение;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-проводить лечебно - диагностические манипуляции;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-проводить контроль эффективности лечения;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-осуществлять уход за пациентами при различных заболеваниях с учетом возраста,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714356"/>
            <a:ext cx="864399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Студент должен знать:  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ru-RU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принципы лечения и ухода в терапии, хирургии, педиатрии, акушерстве, гинекологии, травматологии, онкологии, инфекционных болезнях с курсом ВИЧ -инфекции и эпидемиологией, неврологии, психиатрии с курсом наркологии, офтальмологии, </a:t>
            </a:r>
            <a:r>
              <a:rPr lang="ru-RU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дерматовенерологии</a:t>
            </a: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отоларингологии, гериатрии, фтизиатрии, при осложненных заболеваниях;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ru-RU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фармакокинетику</a:t>
            </a: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</a:t>
            </a:r>
            <a:r>
              <a:rPr lang="ru-RU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фармакодинамику</a:t>
            </a: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лекарственных препаратов;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-показания и противопоказания к применению лекарственных средств;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-побочные действия, характер взаимодействия лекарственных препаратов из однородных и различных лекарственных групп;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-особенности применения лекарственных средств у разных возрастных групп.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838200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Содержание </a:t>
            </a:r>
            <a:endParaRPr lang="ru-RU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AutoShape 12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305800" y="6143625"/>
            <a:ext cx="838200" cy="714375"/>
          </a:xfrm>
          <a:prstGeom prst="actionButtonForwardNext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ru-RU" sz="2400">
              <a:latin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857356" y="928670"/>
            <a:ext cx="561628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Принципы лечения диабета:</a:t>
            </a:r>
            <a:endParaRPr lang="ru-RU" sz="32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14282" y="1428736"/>
            <a:ext cx="621510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/>
            <a:r>
              <a:rPr lang="ru-RU" sz="2600" dirty="0" smtClean="0">
                <a:latin typeface="Times New Roman" pitchFamily="18" charset="0"/>
                <a:cs typeface="Times New Roman" pitchFamily="18" charset="0"/>
                <a:hlinkClick r:id="rId2" action="ppaction://hlinksldjump"/>
              </a:rPr>
              <a:t>1. Диетотерапия.</a:t>
            </a:r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ru-RU" sz="2600" dirty="0" smtClean="0">
                <a:latin typeface="Times New Roman" pitchFamily="18" charset="0"/>
                <a:cs typeface="Times New Roman" pitchFamily="18" charset="0"/>
                <a:hlinkClick r:id="rId3" action="ppaction://hlinksldjump"/>
              </a:rPr>
              <a:t>2. Физическая активность.</a:t>
            </a:r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ru-RU" sz="2600" b="1" i="1" dirty="0" smtClean="0">
                <a:latin typeface="Times New Roman" pitchFamily="18" charset="0"/>
                <a:cs typeface="Times New Roman" pitchFamily="18" charset="0"/>
                <a:hlinkClick r:id="rId4" action="ppaction://hlinksldjump"/>
              </a:rPr>
              <a:t>3. </a:t>
            </a:r>
            <a:r>
              <a:rPr lang="ru-RU" sz="2600" b="1" i="1" dirty="0" err="1" smtClean="0">
                <a:latin typeface="Times New Roman" pitchFamily="18" charset="0"/>
                <a:cs typeface="Times New Roman" pitchFamily="18" charset="0"/>
                <a:hlinkClick r:id="rId4" action="ppaction://hlinksldjump"/>
              </a:rPr>
              <a:t>Сахароснижающие</a:t>
            </a:r>
            <a:r>
              <a:rPr lang="ru-RU" sz="2600" b="1" i="1" dirty="0" smtClean="0">
                <a:latin typeface="Times New Roman" pitchFamily="18" charset="0"/>
                <a:cs typeface="Times New Roman" pitchFamily="18" charset="0"/>
                <a:hlinkClick r:id="rId4" action="ppaction://hlinksldjump"/>
              </a:rPr>
              <a:t> препараты: </a:t>
            </a:r>
            <a:endParaRPr lang="ru-RU" sz="2600" b="1" i="1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+mj-lt"/>
              <a:buAutoNum type="arabicPeriod"/>
            </a:pPr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+mj-lt"/>
              <a:buAutoNum type="arabicPeriod"/>
            </a:pPr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+mj-lt"/>
              <a:buAutoNum type="arabicPeriod"/>
            </a:pPr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+mj-lt"/>
              <a:buAutoNum type="arabicPeriod"/>
            </a:pPr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+mj-lt"/>
              <a:buAutoNum type="arabicPeriod"/>
            </a:pPr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+mj-lt"/>
              <a:buAutoNum type="arabicPeriod"/>
            </a:pPr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ru-RU" sz="2600" dirty="0" smtClean="0">
                <a:solidFill>
                  <a:srgbClr val="9E0000"/>
                </a:solidFill>
                <a:latin typeface="Times New Roman" pitchFamily="18" charset="0"/>
                <a:cs typeface="Times New Roman" pitchFamily="18" charset="0"/>
              </a:rPr>
              <a:t>4. Обучение и самоконтроль.</a:t>
            </a:r>
          </a:p>
          <a:p>
            <a:pPr marL="514350" indent="-514350">
              <a:buFont typeface="+mj-lt"/>
              <a:buAutoNum type="arabicPeriod"/>
            </a:pPr>
            <a:endParaRPr lang="ru-RU" sz="2600" dirty="0">
              <a:solidFill>
                <a:srgbClr val="9E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214414" y="2643182"/>
            <a:ext cx="7929586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  <a:hlinkClick r:id="rId5" action="ppaction://hlinksldjump"/>
              </a:rPr>
              <a:t>Снижающие ИР периферических тканей</a:t>
            </a:r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Wingdings" pitchFamily="2" charset="2"/>
              <a:buChar char="§"/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smtClean="0">
                <a:latin typeface="Times New Roman" pitchFamily="18" charset="0"/>
                <a:cs typeface="Times New Roman" pitchFamily="18" charset="0"/>
                <a:hlinkClick r:id="rId6" action="ppaction://hlinksldjump"/>
              </a:rPr>
              <a:t>Стимуляторы секреции инсулина</a:t>
            </a:r>
            <a:r>
              <a:rPr lang="ru-RU" sz="2600" b="1" i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514350" indent="-514350">
              <a:buFont typeface="Wingdings" pitchFamily="2" charset="2"/>
              <a:buChar char="§"/>
            </a:pPr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Wingdings" pitchFamily="2" charset="2"/>
              <a:buChar char="§"/>
            </a:pPr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  <a:hlinkClick r:id="rId7" action="ppaction://hlinksldjump"/>
              </a:rPr>
              <a:t>Блокаторы всасывания глюкозы в ЖКТ</a:t>
            </a:r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  <a:hlinkClick r:id="rId8" action="ppaction://hlinksldjump"/>
              </a:rPr>
              <a:t>Блокаторы обратного захвата глюкозы в почках</a:t>
            </a:r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smtClean="0">
                <a:solidFill>
                  <a:srgbClr val="8A0000"/>
                </a:solidFill>
                <a:latin typeface="Times New Roman" pitchFamily="18" charset="0"/>
                <a:cs typeface="Times New Roman" pitchFamily="18" charset="0"/>
              </a:rPr>
              <a:t>Инсулины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357554" y="3500438"/>
            <a:ext cx="5500726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Font typeface="+mj-lt"/>
              <a:buAutoNum type="alphaLcParenR"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  <a:hlinkClick r:id="rId9" action="ppaction://hlinksldjump"/>
              </a:rPr>
              <a:t>Препараты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  <a:hlinkClick r:id="rId9" action="ppaction://hlinksldjump"/>
              </a:rPr>
              <a:t>сульфонилмочевины</a:t>
            </a:r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+mj-lt"/>
              <a:buAutoNum type="alphaLcParenR"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  <a:hlinkClick r:id="rId10" action="ppaction://hlinksldjump"/>
              </a:rPr>
              <a:t>Глиниды</a:t>
            </a:r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14290"/>
            <a:ext cx="8686800" cy="838200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Принципы лечения диабета</a:t>
            </a:r>
            <a:endParaRPr lang="ru-RU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42910" y="1214422"/>
            <a:ext cx="671517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Диетотерапия.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Физическая активность.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Сахароснижающие препараты.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Обучение и самоконтроль.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8" name="Picture 2" descr="http://900igr.net/up/datas/111779/016.jpg"/>
          <p:cNvPicPr>
            <a:picLocks noChangeAspect="1" noChangeArrowheads="1"/>
          </p:cNvPicPr>
          <p:nvPr/>
        </p:nvPicPr>
        <p:blipFill>
          <a:blip r:embed="rId2"/>
          <a:srcRect t="12382"/>
          <a:stretch>
            <a:fillRect/>
          </a:stretch>
        </p:blipFill>
        <p:spPr bwMode="auto">
          <a:xfrm>
            <a:off x="2285984" y="3500438"/>
            <a:ext cx="4929222" cy="33575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AutoShape 12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305800" y="6143625"/>
            <a:ext cx="838200" cy="714375"/>
          </a:xfrm>
          <a:prstGeom prst="actionButtonForwardNext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ru-RU" sz="2400">
              <a:latin typeface="Times New Roman" pitchFamily="18" charset="0"/>
            </a:endParaRPr>
          </a:p>
        </p:txBody>
      </p:sp>
      <p:sp>
        <p:nvSpPr>
          <p:cNvPr id="7" name="AutoShape 6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0" y="6172200"/>
            <a:ext cx="803275" cy="685800"/>
          </a:xfrm>
          <a:prstGeom prst="actionButtonHome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ru-RU" sz="240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Диетотерапия</a:t>
            </a:r>
            <a:b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8596" y="1071546"/>
            <a:ext cx="592933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Жиры (преимущественно растительные) не более 30%.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Углеводы (в основном сложные) - 50-55%.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Белки -15-20%.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AutoShape 12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305800" y="6143625"/>
            <a:ext cx="838200" cy="714375"/>
          </a:xfrm>
          <a:prstGeom prst="actionButtonForwardNext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ru-RU" sz="2400">
              <a:latin typeface="Times New Roman" pitchFamily="18" charset="0"/>
            </a:endParaRPr>
          </a:p>
        </p:txBody>
      </p:sp>
      <p:pic>
        <p:nvPicPr>
          <p:cNvPr id="1026" name="Picture 2" descr="https://zdorovemedicina.ru/wp-content/uploads/2019/11/dieta-pri-saharnom-diabete-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71934" y="3454361"/>
            <a:ext cx="4214842" cy="28281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AutoShape 6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0" y="6172200"/>
            <a:ext cx="803275" cy="685800"/>
          </a:xfrm>
          <a:prstGeom prst="actionButtonHome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ru-RU" sz="240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14290"/>
            <a:ext cx="8686800" cy="838200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Физическая активность</a:t>
            </a:r>
            <a:endParaRPr lang="ru-RU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0034" y="1571612"/>
            <a:ext cx="650084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Улучшает чувствительность к инсулину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Способствует компенсации углеводного обмена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Снижает риск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CC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З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Поддерживает успехи в снижении массы тела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6" name="Picture 6" descr="https://i2.wp.com/lechiserdce.ru/wp-content/uploads/2017/06/Ris.-4-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29322" y="2357430"/>
            <a:ext cx="2601479" cy="35813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0" name="AutoShape 12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305800" y="6143625"/>
            <a:ext cx="838200" cy="714375"/>
          </a:xfrm>
          <a:prstGeom prst="actionButtonForwardNext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ru-RU" sz="2400">
              <a:latin typeface="Times New Roman" pitchFamily="18" charset="0"/>
            </a:endParaRPr>
          </a:p>
        </p:txBody>
      </p:sp>
      <p:sp>
        <p:nvSpPr>
          <p:cNvPr id="7" name="AutoShape 6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0" y="6172200"/>
            <a:ext cx="803275" cy="685800"/>
          </a:xfrm>
          <a:prstGeom prst="actionButtonHome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ru-RU" sz="240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335</TotalTime>
  <Words>1089</Words>
  <PresentationFormat>Экран (4:3)</PresentationFormat>
  <Paragraphs>242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Трек</vt:lpstr>
      <vt:lpstr>Слайд 1</vt:lpstr>
      <vt:lpstr>ЭЛЕКТРОННОЕ  УЧЕБНОЕ  ПОСОБИЕ НА  ТЕМУ:</vt:lpstr>
      <vt:lpstr>Слайд 3</vt:lpstr>
      <vt:lpstr>Условное  обозначение  управляющих  кнопок:</vt:lpstr>
      <vt:lpstr>Требования к подготовке студентов </vt:lpstr>
      <vt:lpstr>Содержание </vt:lpstr>
      <vt:lpstr>Принципы лечения диабета</vt:lpstr>
      <vt:lpstr>Диетотерапия </vt:lpstr>
      <vt:lpstr>Физическая активность</vt:lpstr>
      <vt:lpstr>Сахароснижающие препараты</vt:lpstr>
      <vt:lpstr>Снижающие Инсулинорезистентность периферических тканей</vt:lpstr>
      <vt:lpstr>Слайд 12</vt:lpstr>
      <vt:lpstr>Слайд 13</vt:lpstr>
      <vt:lpstr>Противопоказания к приему метформина</vt:lpstr>
      <vt:lpstr>Глитазоны Режим дозирования</vt:lpstr>
      <vt:lpstr>Противопоказания к приему глитазонов</vt:lpstr>
      <vt:lpstr>Побочные действия глитазонов</vt:lpstr>
      <vt:lpstr>Стимуляторы секреции инсулина</vt:lpstr>
      <vt:lpstr>Механизм действия сульфонилмочевины</vt:lpstr>
      <vt:lpstr>Препараты сульфонилмочевины</vt:lpstr>
      <vt:lpstr>Слайд 21</vt:lpstr>
      <vt:lpstr>Глиниды</vt:lpstr>
      <vt:lpstr>Показания к приему глинидов</vt:lpstr>
      <vt:lpstr>Блокаторы всасывания глюкозы в ЖКТ</vt:lpstr>
      <vt:lpstr>Противопоказания к назначению акарбозы</vt:lpstr>
      <vt:lpstr>Блокаторы обратного захвата глюкозы в почках</vt:lpstr>
      <vt:lpstr>Противопоказания к приему дапаглифлозина</vt:lpstr>
      <vt:lpstr>Рекомендации по назначению сахароснижающих препаратов</vt:lpstr>
      <vt:lpstr>Слайд 29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Root</dc:creator>
  <cp:lastModifiedBy>Root</cp:lastModifiedBy>
  <cp:revision>38</cp:revision>
  <dcterms:created xsi:type="dcterms:W3CDTF">2021-04-22T07:40:08Z</dcterms:created>
  <dcterms:modified xsi:type="dcterms:W3CDTF">2021-04-28T13:08:55Z</dcterms:modified>
</cp:coreProperties>
</file>